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19"/>
  </p:notesMasterIdLst>
  <p:sldIdLst>
    <p:sldId id="256" r:id="rId2"/>
    <p:sldId id="257" r:id="rId3"/>
    <p:sldId id="281" r:id="rId4"/>
    <p:sldId id="279" r:id="rId5"/>
    <p:sldId id="282" r:id="rId6"/>
    <p:sldId id="280" r:id="rId7"/>
    <p:sldId id="278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2F468A"/>
    <a:srgbClr val="3C58AD"/>
    <a:srgbClr val="D55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16" autoAdjust="0"/>
    <p:restoredTop sz="95330"/>
  </p:normalViewPr>
  <p:slideViewPr>
    <p:cSldViewPr snapToGrid="0">
      <p:cViewPr varScale="1">
        <p:scale>
          <a:sx n="171" d="100"/>
          <a:sy n="171" d="100"/>
        </p:scale>
        <p:origin x="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A9829A-C801-414B-9062-70F3EA61D97A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A99D1-313B-447B-B1F7-051EC4AE5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7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A99D1-313B-447B-B1F7-051EC4AE5B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90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E4FDA-8C07-E343-A4F2-8BE5E9853FD6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0A616-A108-6D49-882E-751466198F65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47E8D-99E5-9B4A-A3F6-9256A97229C9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2097"/>
            <a:ext cx="6858000" cy="1803653"/>
          </a:xfrm>
        </p:spPr>
        <p:txBody>
          <a:bodyPr anchor="ctr"/>
          <a:lstStyle>
            <a:lvl1pPr algn="ctr">
              <a:defRPr sz="37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500"/>
            </a:lvl1pPr>
            <a:lvl2pPr marL="285739" indent="0" algn="ctr">
              <a:buNone/>
              <a:defRPr sz="1250"/>
            </a:lvl2pPr>
            <a:lvl3pPr marL="571477" indent="0" algn="ctr">
              <a:buNone/>
              <a:defRPr sz="1125"/>
            </a:lvl3pPr>
            <a:lvl4pPr marL="857216" indent="0" algn="ctr">
              <a:buNone/>
              <a:defRPr sz="1000"/>
            </a:lvl4pPr>
            <a:lvl5pPr marL="1142954" indent="0" algn="ctr">
              <a:buNone/>
              <a:defRPr sz="1000"/>
            </a:lvl5pPr>
            <a:lvl6pPr marL="1428693" indent="0" algn="ctr">
              <a:buNone/>
              <a:defRPr sz="1000"/>
            </a:lvl6pPr>
            <a:lvl7pPr marL="1714431" indent="0" algn="ctr">
              <a:buNone/>
              <a:defRPr sz="1000"/>
            </a:lvl7pPr>
            <a:lvl8pPr marL="2000170" indent="0" algn="ctr">
              <a:buNone/>
              <a:defRPr sz="1000"/>
            </a:lvl8pPr>
            <a:lvl9pPr marL="2285909" indent="0" algn="ctr">
              <a:buNone/>
              <a:defRPr sz="1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E4FDA-8C07-E343-A4F2-8BE5E9853FD6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67">
                <a:solidFill>
                  <a:srgbClr val="3C58A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E6A3C3A-A029-4573-BC04-5DA27903A7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  <p:extLst>
      <p:ext uri="{BB962C8B-B14F-4D97-AF65-F5344CB8AC3E}">
        <p14:creationId xmlns:p14="http://schemas.microsoft.com/office/powerpoint/2010/main" val="1153425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9/3/18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B7C21-26EC-9C4A-88CB-B7481D811CEA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0B364-466D-7244-AD0E-C01B4A2CE0E0}" type="datetime1">
              <a:rPr lang="en-US" smtClean="0"/>
              <a:t>9/3/18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A752-2CDE-FD4B-9F7D-34FD753A0F30}" type="datetime1">
              <a:rPr lang="en-US" smtClean="0"/>
              <a:t>9/3/18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A2902-48F9-F148-B629-3C5B18F16DA3}" type="datetime1">
              <a:rPr lang="en-US" smtClean="0"/>
              <a:t>9/3/18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636B-EC33-D74F-B221-E1ABE1C7C15D}" type="datetime1">
              <a:rPr lang="en-US" smtClean="0"/>
              <a:t>9/3/18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1D92-0483-F04E-B290-7930EF1C3EF9}" type="datetime1">
              <a:rPr lang="en-US" smtClean="0"/>
              <a:t>9/3/18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7B0B-843F-ED44-9176-292818CDF1C2}" type="datetime1">
              <a:rPr lang="en-US" smtClean="0"/>
              <a:t>9/3/18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CS6501- </a:t>
            </a:r>
            <a:r>
              <a:rPr lang="en-US" dirty="0" err="1"/>
              <a:t>IoT</a:t>
            </a:r>
            <a:r>
              <a:rPr lang="en-US" dirty="0"/>
              <a:t> Sensors and Systems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1365" y="89647"/>
            <a:ext cx="8875059" cy="7888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365" y="959224"/>
            <a:ext cx="8875059" cy="4188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B405E-DE3F-4A4B-AF07-597B733E796D}" type="datetime1">
              <a:rPr lang="en-US" smtClean="0"/>
              <a:t>9/3/18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A3C3A-A029-4573-BC04-5DA27903A7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9210" cy="5715000"/>
          </a:xfrm>
          <a:prstGeom prst="rect">
            <a:avLst/>
          </a:prstGeom>
          <a:solidFill>
            <a:srgbClr val="3C58AD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8" name="Picture 2" descr="Computer Science at the University of Virginia"/>
          <p:cNvPicPr>
            <a:picLocks noChangeAspect="1" noChangeArrowheads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28650" y="5309350"/>
            <a:ext cx="2057400" cy="316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656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73" r:id="rId12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rgbClr val="2F468A"/>
          </a:solidFill>
          <a:latin typeface="Trebuchet MS" charset="0"/>
          <a:ea typeface="Trebuchet MS" charset="0"/>
          <a:cs typeface="Trebuchet MS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CS6501</a:t>
            </a:r>
            <a:br>
              <a:rPr lang="en-US" dirty="0"/>
            </a:br>
            <a:r>
              <a:rPr lang="en-US" dirty="0"/>
              <a:t>IoT 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September 3, 2018</a:t>
            </a:r>
          </a:p>
          <a:p>
            <a:r>
              <a:rPr lang="en-US" dirty="0"/>
              <a:t>Brad Campbell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bradjc@virginia.edu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www.cs.virginia.edu</a:t>
            </a:r>
            <a:r>
              <a:rPr lang="en-US" dirty="0"/>
              <a:t>/~bjc8c/class/cs6501-f18/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064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842" y="958850"/>
            <a:ext cx="2320290" cy="418941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4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try to detect IMSI-catchers</a:t>
            </a:r>
          </a:p>
          <a:p>
            <a:r>
              <a:rPr lang="en-US" dirty="0"/>
              <a:t>Generate a data set that is currently hidden from the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35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“We argue that the community—and those engaged in the policy debate surrounding cell-site simulator usage—would benefit from additional, independent sources of information on cell-site simulators.”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crowd-sourced scan of normal 2G </a:t>
            </a:r>
            <a:r>
              <a:rPr lang="en-US" dirty="0" err="1"/>
              <a:t>basestations</a:t>
            </a:r>
            <a:r>
              <a:rPr lang="en-US" dirty="0"/>
              <a:t> will have predictable and stable characteristics, and anomalies in signal strength, duration, consistency, and settings can be detected and will identify IMSI-catchers.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53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51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is this hard?</a:t>
            </a:r>
          </a:p>
          <a:p>
            <a:r>
              <a:rPr lang="en-US" dirty="0"/>
              <a:t>What would you have done differently?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8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they find one?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763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218184"/>
            <a:ext cx="3657600" cy="500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221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2G enough? What about Verizon?</a:t>
            </a:r>
          </a:p>
          <a:p>
            <a:r>
              <a:rPr lang="en-US" dirty="0"/>
              <a:t>Can you pay an Uber driver (with the sensor) to go to a spot to get more measurements?</a:t>
            </a:r>
          </a:p>
          <a:p>
            <a:r>
              <a:rPr lang="en-US" dirty="0"/>
              <a:t>Is four weeks enough?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7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Array of Things: A Scientific Research Instrument in </a:t>
            </a:r>
            <a:br>
              <a:rPr lang="en-US" sz="2800" dirty="0"/>
            </a:br>
            <a:r>
              <a:rPr lang="en-US" sz="2800" dirty="0"/>
              <a:t>the Public Way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2017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53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DCADE-A8AB-1646-BAEF-3B1CEEB91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5FA56-0462-094C-A8B7-7DFEC9220A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A03A46-284F-6E4E-9204-8919D49B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3</a:t>
            </a:fld>
            <a:endParaRPr lang="en-US"/>
          </a:p>
        </p:txBody>
      </p:sp>
      <p:pic>
        <p:nvPicPr>
          <p:cNvPr id="3074" name="Picture 2" descr="https://cdn-images-1.medium.com/max/2000/1*Z2AVkUuS_76CNwRe-40iBw.jpeg">
            <a:extLst>
              <a:ext uri="{FF2B5EF4-FFF2-40B4-BE49-F238E27FC236}">
                <a16:creationId xmlns:a16="http://schemas.microsoft.com/office/drawing/2014/main" id="{D702FA81-376A-2146-9583-56B470555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8150"/>
            <a:ext cx="9144000" cy="483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895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4A647-92DC-9A47-9691-FF1C7600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5CC59-4E46-2D4B-A50A-DB32A7723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4</a:t>
            </a:fld>
            <a:endParaRPr lang="en-US"/>
          </a:p>
        </p:txBody>
      </p:sp>
      <p:pic>
        <p:nvPicPr>
          <p:cNvPr id="1026" name="Picture 2" descr="https://arrayofthings.github.io/images/2016-diagram-lg.jpg">
            <a:extLst>
              <a:ext uri="{FF2B5EF4-FFF2-40B4-BE49-F238E27FC236}">
                <a16:creationId xmlns:a16="http://schemas.microsoft.com/office/drawing/2014/main" id="{85DF9B74-78DB-B244-ABA3-993645F5E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7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849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994F-BB76-C745-B7C1-55AD5F2FD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AE03-90DD-C749-B286-57CCE8382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19CC72-2F7C-A148-AD19-350396A7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5</a:t>
            </a:fld>
            <a:endParaRPr lang="en-US"/>
          </a:p>
        </p:txBody>
      </p:sp>
      <p:pic>
        <p:nvPicPr>
          <p:cNvPr id="4098" name="Picture 2" descr="https://cdn-images-1.medium.com/max/1600/1*YuVP0tZGrDEWj5ObgqMlvQ.jpeg">
            <a:extLst>
              <a:ext uri="{FF2B5EF4-FFF2-40B4-BE49-F238E27FC236}">
                <a16:creationId xmlns:a16="http://schemas.microsoft.com/office/drawing/2014/main" id="{8397925F-646C-FD4D-A149-1642BC93E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0"/>
            <a:ext cx="48387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148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906D4-C460-A24A-B3F2-082132C53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CDC8-81D6-1042-A88D-4AFC3CAEF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192B8-71C9-764D-8765-287B6D5BE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6</a:t>
            </a:fld>
            <a:endParaRPr lang="en-US"/>
          </a:p>
        </p:txBody>
      </p:sp>
      <p:pic>
        <p:nvPicPr>
          <p:cNvPr id="2050" name="Picture 2" descr="https://arrayofthings.github.io/images/aot-installation.jpg">
            <a:extLst>
              <a:ext uri="{FF2B5EF4-FFF2-40B4-BE49-F238E27FC236}">
                <a16:creationId xmlns:a16="http://schemas.microsoft.com/office/drawing/2014/main" id="{D2F8BB56-CB5B-2747-B787-067D6E8E7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0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08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SeaGlass</a:t>
            </a:r>
            <a:r>
              <a:rPr lang="en-US" b="1" dirty="0"/>
              <a:t>: Enabling City-Wide IMSI-Catcher</a:t>
            </a:r>
            <a:br>
              <a:rPr lang="en-US" b="1" dirty="0"/>
            </a:br>
            <a:r>
              <a:rPr lang="en-US" b="1" dirty="0"/>
              <a:t>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Peter Ney, Ian Smith, Gabriel </a:t>
            </a:r>
            <a:r>
              <a:rPr lang="en-US" dirty="0" err="1"/>
              <a:t>Cadamuro</a:t>
            </a:r>
            <a:r>
              <a:rPr lang="en-US" dirty="0"/>
              <a:t>, and </a:t>
            </a:r>
            <a:r>
              <a:rPr lang="en-US" dirty="0" err="1"/>
              <a:t>Tadayoshi</a:t>
            </a:r>
            <a:r>
              <a:rPr lang="en-US" dirty="0"/>
              <a:t> Kohno</a:t>
            </a:r>
          </a:p>
          <a:p>
            <a:r>
              <a:rPr lang="en-US" dirty="0"/>
              <a:t>Privacy Enhancing Technologies 2017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98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170" y="1072473"/>
            <a:ext cx="5080440" cy="387129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77" y="1587534"/>
            <a:ext cx="2997236" cy="284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57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15" y="993043"/>
            <a:ext cx="4639515" cy="418941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A3C3A-A029-4573-BC04-5DA27903A743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5"/>
          <a:stretch/>
        </p:blipFill>
        <p:spPr>
          <a:xfrm>
            <a:off x="5173006" y="1102468"/>
            <a:ext cx="3816477" cy="397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78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28017</TotalTime>
  <Words>221</Words>
  <Application>Microsoft Macintosh PowerPoint</Application>
  <PresentationFormat>On-screen Show (16:10)</PresentationFormat>
  <Paragraphs>44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Helvetica</vt:lpstr>
      <vt:lpstr>Trebuchet MS</vt:lpstr>
      <vt:lpstr>Office Theme</vt:lpstr>
      <vt:lpstr>CS6501 IoT OS</vt:lpstr>
      <vt:lpstr>Array of Things: A Scientific Research Instrument in  the Public Way </vt:lpstr>
      <vt:lpstr>PowerPoint Presentation</vt:lpstr>
      <vt:lpstr>PowerPoint Presentation</vt:lpstr>
      <vt:lpstr>PowerPoint Presentation</vt:lpstr>
      <vt:lpstr>PowerPoint Presentation</vt:lpstr>
      <vt:lpstr>SeaGlass: Enabling City-Wide IMSI-Catcher Detection</vt:lpstr>
      <vt:lpstr>PowerPoint Presentation</vt:lpstr>
      <vt:lpstr>PowerPoint Presentation</vt:lpstr>
      <vt:lpstr>PowerPoint Presentation</vt:lpstr>
      <vt:lpstr>Why?</vt:lpstr>
      <vt:lpstr>Hypotheses</vt:lpstr>
      <vt:lpstr>How?</vt:lpstr>
      <vt:lpstr>Challenges?</vt:lpstr>
      <vt:lpstr>Did they find one?</vt:lpstr>
      <vt:lpstr>PowerPoint Presentation</vt:lpstr>
      <vt:lpstr>Other thoughts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Kai-Wei Chang</dc:creator>
  <cp:lastModifiedBy>Brad Campbell</cp:lastModifiedBy>
  <cp:revision>243</cp:revision>
  <dcterms:created xsi:type="dcterms:W3CDTF">2015-09-15T19:03:29Z</dcterms:created>
  <dcterms:modified xsi:type="dcterms:W3CDTF">2018-09-03T14:33:13Z</dcterms:modified>
</cp:coreProperties>
</file>